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88" r:id="rId5"/>
    <p:sldId id="296" r:id="rId6"/>
    <p:sldId id="297" r:id="rId7"/>
    <p:sldId id="261" r:id="rId8"/>
    <p:sldId id="262" r:id="rId9"/>
    <p:sldId id="263" r:id="rId10"/>
    <p:sldId id="264" r:id="rId11"/>
    <p:sldId id="266" r:id="rId12"/>
    <p:sldId id="299" r:id="rId13"/>
    <p:sldId id="267" r:id="rId14"/>
    <p:sldId id="291" r:id="rId15"/>
    <p:sldId id="292" r:id="rId16"/>
    <p:sldId id="268" r:id="rId17"/>
    <p:sldId id="289" r:id="rId18"/>
    <p:sldId id="290" r:id="rId19"/>
    <p:sldId id="259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6A58"/>
    <a:srgbClr val="A2C83C"/>
    <a:srgbClr val="808080"/>
    <a:srgbClr val="F3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51" d="100"/>
          <a:sy n="51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A38B3F-00C5-3607-C2A6-63336C163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F2F33A-708A-359D-DCD9-7D4949E82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C2F6E8-C57C-0B48-0626-668516426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C0F099-361C-4D8F-87F2-4EE8385B33DA}" type="datetimeFigureOut">
              <a:rPr lang="fr-FR" smtClean="0"/>
              <a:t>17/05/2023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9A3946-63EF-9474-DCED-8B737AB7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F7AEF8-02B1-AD9A-4C60-38862BEA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E4F0-104E-461C-897D-66ABCFCFD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70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CAF95B-4D58-3B99-8B9B-767A45E1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D4EEED-D0F3-922D-6A23-072D598F3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C02083-7A75-0D3A-9C8D-D01272D92E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C0F099-361C-4D8F-87F2-4EE8385B33DA}" type="datetimeFigureOut">
              <a:rPr lang="fr-FR" smtClean="0"/>
              <a:t>17/05/2023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0E9E8A-1131-AB63-6C9D-60B0FE9C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2BE393-A937-F9B8-09E1-FE629F0D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E4F0-104E-461C-897D-66ABCFCFDF3B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2EBA715-CA92-AD14-1EDE-0658C423F648}"/>
              </a:ext>
            </a:extLst>
          </p:cNvPr>
          <p:cNvCxnSpPr>
            <a:cxnSpLocks/>
          </p:cNvCxnSpPr>
          <p:nvPr userDrawn="1"/>
        </p:nvCxnSpPr>
        <p:spPr>
          <a:xfrm>
            <a:off x="718456" y="413766"/>
            <a:ext cx="0" cy="936436"/>
          </a:xfrm>
          <a:prstGeom prst="line">
            <a:avLst/>
          </a:prstGeom>
          <a:ln w="76200">
            <a:solidFill>
              <a:srgbClr val="97BE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09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6B2D1-1D3B-961A-509F-F8E79205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115686-97DE-C62E-8957-797C351A0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1943D6-2AA8-1FA8-D078-D421EB7F11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C0F099-361C-4D8F-87F2-4EE8385B33DA}" type="datetimeFigureOut">
              <a:rPr lang="fr-FR" smtClean="0"/>
              <a:t>17/05/2023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33E4A0-E29B-A0B5-3CDB-FE03CDF01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E7FCBC-7997-0BFC-1E3A-D320A34E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E4F0-104E-461C-897D-66ABCFCFDF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78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739FE9-5639-6EB3-DC4F-2A4F8494C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007716-D1ED-FBD6-7BE7-D6019526B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19B560-5F3F-FE0F-7068-88D281D3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CAE079-145F-6AF9-879F-2302818C33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C0F099-361C-4D8F-87F2-4EE8385B33DA}" type="datetimeFigureOut">
              <a:rPr lang="fr-FR" smtClean="0"/>
              <a:t>17/05/2023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A3E977-8528-A3AE-3499-5A146E99F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87AB42-D03D-859D-F59A-DC3350112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E4F0-104E-461C-897D-66ABCFCFDF3B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AAA2D1C-0841-CF88-BE83-561443133FB2}"/>
              </a:ext>
            </a:extLst>
          </p:cNvPr>
          <p:cNvCxnSpPr>
            <a:cxnSpLocks/>
          </p:cNvCxnSpPr>
          <p:nvPr userDrawn="1"/>
        </p:nvCxnSpPr>
        <p:spPr>
          <a:xfrm>
            <a:off x="718456" y="413766"/>
            <a:ext cx="0" cy="936436"/>
          </a:xfrm>
          <a:prstGeom prst="line">
            <a:avLst/>
          </a:prstGeom>
          <a:ln w="76200">
            <a:solidFill>
              <a:srgbClr val="97BE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93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C1480B-867F-0039-C60C-FF1288C59A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14935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81A562-346E-64DA-5795-1AB81E2B1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6450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DC98FA-1EB4-6131-72F9-E2CCEFD12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71761"/>
            <a:ext cx="5157787" cy="3517902"/>
          </a:xfrm>
        </p:spPr>
        <p:txBody>
          <a:bodyPr/>
          <a:lstStyle>
            <a:lvl1pPr>
              <a:defRPr>
                <a:solidFill>
                  <a:srgbClr val="7B6A58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34654A-EA84-5381-CB39-E77D7D01A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76450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2E2E525-EA24-F21D-2BC8-635040ECC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71761"/>
            <a:ext cx="5183188" cy="3517901"/>
          </a:xfrm>
        </p:spPr>
        <p:txBody>
          <a:bodyPr/>
          <a:lstStyle>
            <a:lvl1pPr>
              <a:defRPr>
                <a:solidFill>
                  <a:srgbClr val="7B6A58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C3891C1-1849-FD5F-9CAB-D0CD9F80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C0F099-361C-4D8F-87F2-4EE8385B33DA}" type="datetimeFigureOut">
              <a:rPr lang="fr-FR" smtClean="0"/>
              <a:t>17/05/2023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B096846-1F94-DD27-1921-FE98868E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9E8B7A-1C78-FC57-8083-C73B7642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E4F0-104E-461C-897D-66ABCFCFDF3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5D3A9EA-F5BB-FC48-C837-B44F1015FA4F}"/>
              </a:ext>
            </a:extLst>
          </p:cNvPr>
          <p:cNvCxnSpPr>
            <a:cxnSpLocks/>
          </p:cNvCxnSpPr>
          <p:nvPr userDrawn="1"/>
        </p:nvCxnSpPr>
        <p:spPr>
          <a:xfrm>
            <a:off x="718456" y="413766"/>
            <a:ext cx="0" cy="936436"/>
          </a:xfrm>
          <a:prstGeom prst="line">
            <a:avLst/>
          </a:prstGeom>
          <a:ln w="76200">
            <a:solidFill>
              <a:srgbClr val="97BE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26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FECF61-06C0-3A58-FF6B-3065D028A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F710B4-A50A-9B5E-F92F-4140D4F5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C0F099-361C-4D8F-87F2-4EE8385B33DA}" type="datetimeFigureOut">
              <a:rPr lang="fr-FR" smtClean="0"/>
              <a:t>17/05/2023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22C35C-30EA-D321-DE36-1C257392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CAC8AF-395A-9AB6-4C2C-90F4C5B68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E4F0-104E-461C-897D-66ABCFCFDF3B}" type="slidenum">
              <a:rPr lang="fr-FR" smtClean="0"/>
              <a:t>‹N°›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D8928A7-64B9-0A8B-9EC8-4DA6E7DF5AFD}"/>
              </a:ext>
            </a:extLst>
          </p:cNvPr>
          <p:cNvCxnSpPr>
            <a:cxnSpLocks/>
          </p:cNvCxnSpPr>
          <p:nvPr userDrawn="1"/>
        </p:nvCxnSpPr>
        <p:spPr>
          <a:xfrm>
            <a:off x="718456" y="413766"/>
            <a:ext cx="0" cy="936436"/>
          </a:xfrm>
          <a:prstGeom prst="line">
            <a:avLst/>
          </a:prstGeom>
          <a:ln w="76200">
            <a:solidFill>
              <a:srgbClr val="97BE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22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DDD383-FC92-5529-DD27-C62C626AD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8995090" cy="9347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2A00BE-B3C3-8590-91F9-6FF2F07A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69024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F06F5E-85A5-E6DD-D6F8-ED190D78A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37A059-C55B-0929-DC17-D7A119F2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C0F099-361C-4D8F-87F2-4EE8385B33DA}" type="datetimeFigureOut">
              <a:rPr lang="fr-FR" smtClean="0"/>
              <a:t>17/05/2023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9E5B18-0B87-5AC9-B6F7-64E233D7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34D5B4-781E-02CD-27B7-BC8AEE9D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E4F0-104E-461C-897D-66ABCFCFDF3B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0982432-5E9F-9237-CC16-F9B2BA96B05F}"/>
              </a:ext>
            </a:extLst>
          </p:cNvPr>
          <p:cNvCxnSpPr>
            <a:cxnSpLocks/>
          </p:cNvCxnSpPr>
          <p:nvPr userDrawn="1"/>
        </p:nvCxnSpPr>
        <p:spPr>
          <a:xfrm>
            <a:off x="718456" y="413766"/>
            <a:ext cx="0" cy="936436"/>
          </a:xfrm>
          <a:prstGeom prst="line">
            <a:avLst/>
          </a:prstGeom>
          <a:ln w="76200">
            <a:solidFill>
              <a:srgbClr val="97BE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15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1401C6-86CD-EA39-B571-ED4F8E444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347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C34116-A4B2-9360-C458-DDEB35AF34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D4C570-B7E7-1AA9-3313-6E8215D89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ABDEE4-7DEB-72D0-E193-8A4ED5BC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C0F099-361C-4D8F-87F2-4EE8385B33DA}" type="datetimeFigureOut">
              <a:rPr lang="fr-FR" smtClean="0"/>
              <a:t>17/05/2023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9EEBC9-2339-F0F1-E8C9-03BDBB0D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91CA50-CE1F-3E05-C266-9C36BD6B8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E4F0-104E-461C-897D-66ABCFCFDF3B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B5BE348-C7F9-654D-172C-90BD06423B1E}"/>
              </a:ext>
            </a:extLst>
          </p:cNvPr>
          <p:cNvCxnSpPr>
            <a:cxnSpLocks/>
          </p:cNvCxnSpPr>
          <p:nvPr userDrawn="1"/>
        </p:nvCxnSpPr>
        <p:spPr>
          <a:xfrm>
            <a:off x="718456" y="413766"/>
            <a:ext cx="0" cy="936436"/>
          </a:xfrm>
          <a:prstGeom prst="line">
            <a:avLst/>
          </a:prstGeom>
          <a:ln w="76200">
            <a:solidFill>
              <a:srgbClr val="97BE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5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CD0BD7B-5A6D-DCD7-7A8E-2A7ADF9E2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433FB8-9A42-94CD-2FAB-F1FA2A647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709203-FA10-5647-9812-8A5707C46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F099-361C-4D8F-87F2-4EE8385B33DA}" type="datetimeFigureOut">
              <a:rPr lang="fr-FR" smtClean="0"/>
              <a:t>17/05/2023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22506B-775E-3BF7-1AFE-9DD1F17C2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8A0940-8C1C-7BEE-7668-7F3739633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5E4F0-104E-461C-897D-66ABCFCFDF3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0DEF0B-B753-6B81-44A0-F8F665B51642}"/>
              </a:ext>
            </a:extLst>
          </p:cNvPr>
          <p:cNvSpPr/>
          <p:nvPr userDrawn="1"/>
        </p:nvSpPr>
        <p:spPr>
          <a:xfrm>
            <a:off x="10420895" y="358964"/>
            <a:ext cx="1771106" cy="1474561"/>
          </a:xfrm>
          <a:prstGeom prst="rect">
            <a:avLst/>
          </a:prstGeom>
          <a:solidFill>
            <a:srgbClr val="97BE0D"/>
          </a:solidFill>
          <a:ln>
            <a:solidFill>
              <a:srgbClr val="97BE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63794AD-2229-D305-359D-D49C6982126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16" y="599088"/>
            <a:ext cx="1209297" cy="99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3300" kern="1200" dirty="0" smtClean="0">
          <a:solidFill>
            <a:srgbClr val="776854"/>
          </a:solidFill>
          <a:latin typeface="DINPro-Medium" panose="02000503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A2C83C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B6A58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da@boisdesalpes.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24460BA-8043-6233-0309-9A391B159D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 descr="Une image contenant arbre, extérieur, herbe, plante&#10;&#10;Description générée automatiquement">
            <a:extLst>
              <a:ext uri="{FF2B5EF4-FFF2-40B4-BE49-F238E27FC236}">
                <a16:creationId xmlns:a16="http://schemas.microsoft.com/office/drawing/2014/main" id="{DA420360-0F30-6090-4B0E-37765835B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" b="4275"/>
          <a:stretch/>
        </p:blipFill>
        <p:spPr>
          <a:xfrm>
            <a:off x="657096" y="593884"/>
            <a:ext cx="10877809" cy="56702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775ED30-2A7E-598B-82CA-D8E70C720562}"/>
              </a:ext>
            </a:extLst>
          </p:cNvPr>
          <p:cNvSpPr/>
          <p:nvPr/>
        </p:nvSpPr>
        <p:spPr>
          <a:xfrm>
            <a:off x="668436" y="593882"/>
            <a:ext cx="10855128" cy="5670233"/>
          </a:xfrm>
          <a:prstGeom prst="rect">
            <a:avLst/>
          </a:prstGeom>
          <a:solidFill>
            <a:srgbClr val="776854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F745CB-CC0E-572B-6AFF-35497A117228}"/>
              </a:ext>
            </a:extLst>
          </p:cNvPr>
          <p:cNvSpPr/>
          <p:nvPr/>
        </p:nvSpPr>
        <p:spPr>
          <a:xfrm>
            <a:off x="0" y="1926146"/>
            <a:ext cx="8273143" cy="2743829"/>
          </a:xfrm>
          <a:prstGeom prst="rect">
            <a:avLst/>
          </a:prstGeom>
          <a:solidFill>
            <a:srgbClr val="97BE0D"/>
          </a:solidFill>
          <a:ln>
            <a:solidFill>
              <a:srgbClr val="97BE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4580B461-2E88-8BC8-3506-3DCF085D1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1136" y="2426744"/>
            <a:ext cx="4872264" cy="1486887"/>
          </a:xfrm>
        </p:spPr>
        <p:txBody>
          <a:bodyPr>
            <a:normAutofit/>
          </a:bodyPr>
          <a:lstStyle/>
          <a:p>
            <a:pPr algn="l"/>
            <a:r>
              <a:rPr lang="fr-FR" sz="4400" b="1" dirty="0">
                <a:solidFill>
                  <a:schemeClr val="bg1"/>
                </a:solidFill>
                <a:latin typeface="DINPro-Regular" panose="02000503030000020004" pitchFamily="50" charset="0"/>
              </a:rPr>
              <a:t>Assemblée Générale 2023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CAD94519-2DD1-C5FD-67B3-5C63FCA96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1136" y="4824709"/>
            <a:ext cx="4147458" cy="1265237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chemeClr val="bg1"/>
                </a:solidFill>
                <a:latin typeface="DINPro-Regular" panose="02000503030000020004" pitchFamily="50" charset="0"/>
              </a:rPr>
              <a:t>L’équipe Bois des Alpes</a:t>
            </a:r>
            <a:br>
              <a:rPr lang="fr-FR" dirty="0">
                <a:solidFill>
                  <a:schemeClr val="bg1"/>
                </a:solidFill>
                <a:latin typeface="DINPro-Regular" panose="02000503030000020004" pitchFamily="50" charset="0"/>
              </a:rPr>
            </a:br>
            <a:r>
              <a:rPr lang="fr-FR" dirty="0">
                <a:solidFill>
                  <a:schemeClr val="bg1"/>
                </a:solidFill>
                <a:latin typeface="DINPro-Regular" panose="02000503030000020004" pitchFamily="50" charset="0"/>
              </a:rPr>
              <a:t>et son Bureau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C6C6B73-D999-88C9-2803-07096DC99E38}"/>
              </a:ext>
            </a:extLst>
          </p:cNvPr>
          <p:cNvSpPr txBox="1"/>
          <p:nvPr/>
        </p:nvSpPr>
        <p:spPr>
          <a:xfrm>
            <a:off x="9443358" y="1817155"/>
            <a:ext cx="2501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776854"/>
                </a:solidFill>
                <a:latin typeface="Gill Sans Std" panose="020B0502020104020203" pitchFamily="34" charset="0"/>
              </a:rPr>
              <a:t>Par Philippe Baverey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BFADE089-CF2A-36C8-3878-FBFE58C1C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6" y="2436296"/>
            <a:ext cx="2096181" cy="1723527"/>
          </a:xfrm>
          <a:prstGeom prst="rect">
            <a:avLst/>
          </a:prstGeom>
        </p:spPr>
      </p:pic>
      <p:sp>
        <p:nvSpPr>
          <p:cNvPr id="28" name="Titre 1">
            <a:extLst>
              <a:ext uri="{FF2B5EF4-FFF2-40B4-BE49-F238E27FC236}">
                <a16:creationId xmlns:a16="http://schemas.microsoft.com/office/drawing/2014/main" id="{427B143E-AB72-4A8E-AAAE-AF9EA4F5CF12}"/>
              </a:ext>
            </a:extLst>
          </p:cNvPr>
          <p:cNvSpPr txBox="1">
            <a:spLocks/>
          </p:cNvSpPr>
          <p:nvPr/>
        </p:nvSpPr>
        <p:spPr>
          <a:xfrm>
            <a:off x="3281136" y="3568496"/>
            <a:ext cx="4872264" cy="1002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solidFill>
                  <a:schemeClr val="bg1"/>
                </a:solidFill>
                <a:latin typeface="DINPro-Regular" panose="02000503030000020004" pitchFamily="50" charset="0"/>
              </a:rPr>
              <a:t>Le 12 mai 2023 à Veynes (05)</a:t>
            </a:r>
          </a:p>
        </p:txBody>
      </p:sp>
    </p:spTree>
    <p:extLst>
      <p:ext uri="{BB962C8B-B14F-4D97-AF65-F5344CB8AC3E}">
        <p14:creationId xmlns:p14="http://schemas.microsoft.com/office/powerpoint/2010/main" val="45115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737E99-63FA-D07B-A73C-531C35E5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7E38B7-FD3C-D09F-8B84-678A85A6E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4B0B70D-F29A-A0A1-A70B-034BB11F4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01" t="25106" r="23644" b="19574"/>
          <a:stretch/>
        </p:blipFill>
        <p:spPr>
          <a:xfrm>
            <a:off x="838200" y="1750979"/>
            <a:ext cx="7979051" cy="454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89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9C4C85-6CFF-AF22-B75C-E0F12E8A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financier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52B05F-1586-F01F-8863-A571BD422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600" dirty="0">
                <a:solidFill>
                  <a:srgbClr val="7B6A58"/>
                </a:solidFill>
              </a:rPr>
              <a:t>Intervention de Mme La Présidente et Philippe Baverey</a:t>
            </a:r>
          </a:p>
        </p:txBody>
      </p:sp>
    </p:spTree>
    <p:extLst>
      <p:ext uri="{BB962C8B-B14F-4D97-AF65-F5344CB8AC3E}">
        <p14:creationId xmlns:p14="http://schemas.microsoft.com/office/powerpoint/2010/main" val="87598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12AE66-5EFF-4AD0-879B-7B87EE04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-82680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94C01F"/>
                </a:solidFill>
                <a:latin typeface="+mn-lt"/>
              </a:rPr>
              <a:t>Vote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678997-D82A-4C18-B837-136DC34D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A2A6-56E2-4F88-831D-0D8BB61E33FC}" type="slidenum">
              <a:rPr lang="fr-FR" smtClean="0"/>
              <a:t>12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53DD9A-C4A0-5975-3B02-C815B32EC859}"/>
              </a:ext>
            </a:extLst>
          </p:cNvPr>
          <p:cNvSpPr txBox="1"/>
          <p:nvPr/>
        </p:nvSpPr>
        <p:spPr>
          <a:xfrm>
            <a:off x="666571" y="2083309"/>
            <a:ext cx="88705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Rapport financier</a:t>
            </a:r>
          </a:p>
          <a:p>
            <a:r>
              <a:rPr lang="fr-FR" sz="2400" dirty="0"/>
              <a:t>	Validation des comptes :	Oui / Non / Ne se prononce pas</a:t>
            </a:r>
          </a:p>
          <a:p>
            <a:r>
              <a:rPr lang="fr-FR" sz="2400" dirty="0"/>
              <a:t>	Affectation du résultat :	Oui / Non / Ne se prononce pas</a:t>
            </a:r>
          </a:p>
          <a:p>
            <a:r>
              <a:rPr lang="fr-FR" sz="2400" dirty="0"/>
              <a:t>Rapport moral : 			Oui / Non / Ne se prononce pas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312514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848CB8-C393-546F-9BE7-41C3EF12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Renouvellement des membres</a:t>
            </a:r>
            <a:br>
              <a:rPr lang="fr-FR" dirty="0"/>
            </a:br>
            <a:r>
              <a:rPr lang="fr-FR" dirty="0"/>
              <a:t>du Conseil d’Administration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7DE6C7-BAD9-E6BA-1B02-921B3A07D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7B6A58"/>
                </a:solidFill>
              </a:rPr>
              <a:t>Nos statuts précisent que le Conseil d’Administration est composé de 10 à 16 administrateurs. Aujourd’hui, 14 administrateurs forment le Conseil d’Administration.</a:t>
            </a:r>
          </a:p>
          <a:p>
            <a:pPr marL="0" indent="0">
              <a:buNone/>
            </a:pPr>
            <a:r>
              <a:rPr lang="fr-FR" dirty="0">
                <a:solidFill>
                  <a:srgbClr val="7B6A58"/>
                </a:solidFill>
              </a:rPr>
              <a:t>4 collèges présents : </a:t>
            </a:r>
          </a:p>
          <a:p>
            <a:pPr lvl="1">
              <a:buFontTx/>
              <a:buChar char="-"/>
            </a:pPr>
            <a:r>
              <a:rPr lang="fr-FR" dirty="0"/>
              <a:t>Le Collège des producteurs et gestionnaires forestiers</a:t>
            </a:r>
          </a:p>
          <a:p>
            <a:pPr lvl="1">
              <a:buFontTx/>
              <a:buChar char="-"/>
            </a:pPr>
            <a:r>
              <a:rPr lang="fr-FR" dirty="0"/>
              <a:t>Le Collège des entreprises de récolte et de transformation</a:t>
            </a:r>
          </a:p>
          <a:p>
            <a:pPr lvl="1">
              <a:buFontTx/>
              <a:buChar char="-"/>
            </a:pPr>
            <a:r>
              <a:rPr lang="fr-FR" dirty="0"/>
              <a:t>Le Collège des prescripteurs et autres prestataires de services</a:t>
            </a:r>
          </a:p>
          <a:p>
            <a:pPr lvl="1">
              <a:buFontTx/>
              <a:buChar char="-"/>
            </a:pPr>
            <a:r>
              <a:rPr lang="fr-FR" dirty="0"/>
              <a:t>Le Collège des organisations interprofessionnelles</a:t>
            </a:r>
          </a:p>
          <a:p>
            <a:pPr marL="0" indent="0">
              <a:buNone/>
            </a:pPr>
            <a:r>
              <a:rPr lang="fr-FR" dirty="0">
                <a:solidFill>
                  <a:srgbClr val="7B6A58"/>
                </a:solidFill>
              </a:rPr>
              <a:t>Les membres du CA à renouveler sont désignés au sein de chaque collège au cours de l’Assemblée Générale</a:t>
            </a:r>
          </a:p>
          <a:p>
            <a:pPr marL="0" indent="0">
              <a:buNone/>
            </a:pPr>
            <a:r>
              <a:rPr lang="fr-FR" dirty="0">
                <a:solidFill>
                  <a:srgbClr val="7B6A58"/>
                </a:solidFill>
              </a:rPr>
              <a:t>Le renouvellement du Conseil d’Administration se fait par tiers tous les ans.</a:t>
            </a:r>
          </a:p>
          <a:p>
            <a:pPr marL="0" indent="0">
              <a:buNone/>
            </a:pPr>
            <a:endParaRPr lang="fr-FR" dirty="0">
              <a:solidFill>
                <a:srgbClr val="7B6A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35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2BB4A9-BCAA-4E71-EF42-DE5DD3B0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Renouvellement des membres</a:t>
            </a:r>
            <a:br>
              <a:rPr lang="fr-FR" dirty="0"/>
            </a:br>
            <a:r>
              <a:rPr lang="fr-FR" dirty="0"/>
              <a:t>du Conseil d’Administration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7D0A7-7B2E-382E-AF23-CE73160C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7B6A58"/>
                </a:solidFill>
              </a:rPr>
              <a:t>A ce jour 14 administrateurs composent le Conseil d’Administration :</a:t>
            </a:r>
          </a:p>
          <a:p>
            <a:pPr marL="0" indent="0">
              <a:buNone/>
            </a:pPr>
            <a:endParaRPr lang="fr-FR" dirty="0">
              <a:solidFill>
                <a:srgbClr val="7B6A58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D214580-E5F7-304F-29C3-E58352514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2" t="26621" r="30505" b="53049"/>
          <a:stretch/>
        </p:blipFill>
        <p:spPr>
          <a:xfrm>
            <a:off x="601695" y="2629128"/>
            <a:ext cx="10752105" cy="305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F7FBC-4DA9-EE27-A94A-D338F2AE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Renouvellement des membres</a:t>
            </a:r>
            <a:br>
              <a:rPr lang="fr-FR" dirty="0"/>
            </a:br>
            <a:r>
              <a:rPr lang="fr-FR" dirty="0"/>
              <a:t>du Conseil d’Administration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8E7792-8240-4848-BC96-43FA1E55F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7B6A58"/>
                </a:solidFill>
              </a:rPr>
              <a:t>Arrivent en fin de mandat :</a:t>
            </a:r>
          </a:p>
          <a:p>
            <a:pPr marL="0" indent="0">
              <a:buNone/>
            </a:pPr>
            <a:endParaRPr lang="fr-FR" dirty="0">
              <a:solidFill>
                <a:srgbClr val="7B6A58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7B6A58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7B6A58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7B6A58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7B6A58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7B6A58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7B6A58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7B6A58"/>
                </a:solidFill>
              </a:rPr>
              <a:t>De plus, une place est disponible sur le collège 2.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6572923-1F97-4967-13D9-20EAA4FB4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63" t="52945" r="30680" b="26860"/>
          <a:stretch/>
        </p:blipFill>
        <p:spPr>
          <a:xfrm>
            <a:off x="671722" y="2475282"/>
            <a:ext cx="10682078" cy="305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46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806D28-511F-6F95-DDC1-B1EBB880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des cotisations</a:t>
            </a:r>
            <a:br>
              <a:rPr lang="fr-FR" dirty="0"/>
            </a:br>
            <a:r>
              <a:rPr lang="fr-FR" dirty="0"/>
              <a:t>et redevances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BD52FD-5319-A958-A387-B13AB5266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7B6A58"/>
                </a:solidFill>
              </a:rPr>
              <a:t>Montants modifiés lors de l’AG du 30 juin 2022</a:t>
            </a:r>
          </a:p>
          <a:p>
            <a:pPr marL="0" indent="0">
              <a:buNone/>
            </a:pPr>
            <a:endParaRPr lang="fr-FR" dirty="0">
              <a:solidFill>
                <a:srgbClr val="7B6A58"/>
              </a:solidFill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rgbClr val="7B6A58"/>
                </a:solidFill>
              </a:rPr>
              <a:t>Cotisations :</a:t>
            </a:r>
          </a:p>
          <a:p>
            <a:pPr lvl="1">
              <a:buFontTx/>
              <a:buChar char="-"/>
            </a:pPr>
            <a:r>
              <a:rPr lang="fr-FR" dirty="0">
                <a:solidFill>
                  <a:srgbClr val="7B6A58"/>
                </a:solidFill>
              </a:rPr>
              <a:t>500 € : organismes et institutions de la filière ayant un rôle de représentation d’autres structures (interprofessions, associations des forestiers, Communes Forestières …) dont le Budget est supérieur à 200 000 €</a:t>
            </a:r>
          </a:p>
          <a:p>
            <a:pPr lvl="1">
              <a:buFontTx/>
              <a:buChar char="-"/>
            </a:pPr>
            <a:r>
              <a:rPr lang="fr-FR" dirty="0">
                <a:solidFill>
                  <a:srgbClr val="7B6A58"/>
                </a:solidFill>
              </a:rPr>
              <a:t>250 € pour tous les autres</a:t>
            </a:r>
          </a:p>
        </p:txBody>
      </p:sp>
    </p:spTree>
    <p:extLst>
      <p:ext uri="{BB962C8B-B14F-4D97-AF65-F5344CB8AC3E}">
        <p14:creationId xmlns:p14="http://schemas.microsoft.com/office/powerpoint/2010/main" val="1422293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3A01DB-43A3-9C4B-C325-7523B7E14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dirty="0">
                <a:solidFill>
                  <a:srgbClr val="7B6A58"/>
                </a:solidFill>
              </a:rPr>
              <a:t>Redevances : </a:t>
            </a:r>
          </a:p>
          <a:p>
            <a:pPr marL="0" indent="0">
              <a:buNone/>
            </a:pPr>
            <a:r>
              <a:rPr lang="fr-FR" dirty="0">
                <a:solidFill>
                  <a:srgbClr val="7B6A58"/>
                </a:solidFill>
              </a:rPr>
              <a:t>+ 30% pour l’appel fin 2022 et fin 2023</a:t>
            </a:r>
          </a:p>
          <a:p>
            <a:pPr>
              <a:buFontTx/>
              <a:buChar char="-"/>
            </a:pPr>
            <a:endParaRPr lang="fr-FR" dirty="0">
              <a:solidFill>
                <a:srgbClr val="7B6A58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4376D34-A509-B766-ACA5-E8241DA6688B}"/>
              </a:ext>
            </a:extLst>
          </p:cNvPr>
          <p:cNvSpPr txBox="1">
            <a:spLocks/>
          </p:cNvSpPr>
          <p:nvPr/>
        </p:nvSpPr>
        <p:spPr>
          <a:xfrm>
            <a:off x="990600" y="386894"/>
            <a:ext cx="10515600" cy="1067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300" kern="1200" dirty="0" smtClean="0">
                <a:solidFill>
                  <a:srgbClr val="776854"/>
                </a:solidFill>
                <a:latin typeface="DINPro-Medium" panose="02000503030000020004" pitchFamily="50" charset="0"/>
                <a:ea typeface="+mj-ea"/>
                <a:cs typeface="+mj-cs"/>
              </a:defRPr>
            </a:lvl1pPr>
          </a:lstStyle>
          <a:p>
            <a:r>
              <a:rPr lang="fr-FR" dirty="0"/>
              <a:t>Rappel des cotisations</a:t>
            </a:r>
            <a:br>
              <a:rPr lang="fr-FR" dirty="0"/>
            </a:br>
            <a:r>
              <a:rPr lang="fr-FR" dirty="0"/>
              <a:t>et redevances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3ED94AA-EA20-DBE4-24D6-AFD8CA6368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21" t="31765" r="9779" b="16078"/>
          <a:stretch/>
        </p:blipFill>
        <p:spPr>
          <a:xfrm>
            <a:off x="1233124" y="2894189"/>
            <a:ext cx="9144000" cy="357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79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50941-3FCF-F31F-8C66-3C6AC804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des cotisations</a:t>
            </a:r>
            <a:br>
              <a:rPr lang="fr-FR" dirty="0"/>
            </a:br>
            <a:r>
              <a:rPr lang="fr-FR" dirty="0"/>
              <a:t>et redevances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8151E6-1DCA-D216-9A55-2EDFDEB6A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7B6A58"/>
                </a:solidFill>
              </a:rPr>
              <a:t>Pour un adhérent dont le CA est compris entre 5M€ et 15M€, la formule est la suivante :</a:t>
            </a:r>
            <a:br>
              <a:rPr lang="fr-FR" dirty="0">
                <a:solidFill>
                  <a:srgbClr val="7B6A58"/>
                </a:solidFill>
              </a:rPr>
            </a:br>
            <a:r>
              <a:rPr lang="fr-FR" dirty="0">
                <a:solidFill>
                  <a:srgbClr val="7B6A58"/>
                </a:solidFill>
              </a:rPr>
              <a:t>Redevance totale = CA x 0,006% + 800</a:t>
            </a:r>
            <a:br>
              <a:rPr lang="fr-FR" dirty="0">
                <a:solidFill>
                  <a:srgbClr val="7B6A58"/>
                </a:solidFill>
              </a:rPr>
            </a:br>
            <a:br>
              <a:rPr lang="fr-FR" sz="1900" dirty="0">
                <a:solidFill>
                  <a:srgbClr val="7B6A58"/>
                </a:solidFill>
              </a:rPr>
            </a:br>
            <a:r>
              <a:rPr lang="fr-FR" dirty="0">
                <a:solidFill>
                  <a:srgbClr val="7B6A58"/>
                </a:solidFill>
              </a:rPr>
              <a:t>Bois des Alpes appelle 30% de ce montant depuis plusieurs années et l'AG du 30 juin dernier a décidé d'augmenter ce montant de 30% sur les 2 prochains appels.</a:t>
            </a:r>
            <a:br>
              <a:rPr lang="fr-FR" dirty="0">
                <a:solidFill>
                  <a:srgbClr val="7B6A58"/>
                </a:solidFill>
              </a:rPr>
            </a:br>
            <a:br>
              <a:rPr lang="fr-FR" sz="1900" dirty="0">
                <a:solidFill>
                  <a:srgbClr val="7B6A58"/>
                </a:solidFill>
              </a:rPr>
            </a:br>
            <a:r>
              <a:rPr lang="fr-FR" dirty="0">
                <a:solidFill>
                  <a:srgbClr val="7B6A58"/>
                </a:solidFill>
              </a:rPr>
              <a:t>Ce qui donne :</a:t>
            </a:r>
            <a:br>
              <a:rPr lang="fr-FR" dirty="0">
                <a:solidFill>
                  <a:srgbClr val="7B6A58"/>
                </a:solidFill>
              </a:rPr>
            </a:br>
            <a:r>
              <a:rPr lang="fr-FR" dirty="0">
                <a:solidFill>
                  <a:srgbClr val="7B6A58"/>
                </a:solidFill>
              </a:rPr>
              <a:t>Redevance appelée 2022 = (CA x 0,006% + 800) x 0,3 X 1,3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7B6A58"/>
                </a:solidFill>
              </a:rPr>
              <a:t>Pour un non adhérent, la redevance totale est augmentée d'une deuxième part fixe (dernière colonne)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5590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1F1457-DCE9-530A-6179-6A850F1E5E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arbre, extérieur, herbe, plante&#10;&#10;Description générée automatiquement">
            <a:extLst>
              <a:ext uri="{FF2B5EF4-FFF2-40B4-BE49-F238E27FC236}">
                <a16:creationId xmlns:a16="http://schemas.microsoft.com/office/drawing/2014/main" id="{F412CB20-E74C-0955-9340-6298DA466D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" b="4275"/>
          <a:stretch/>
        </p:blipFill>
        <p:spPr>
          <a:xfrm>
            <a:off x="657096" y="593884"/>
            <a:ext cx="10877809" cy="56702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5A8ECD-8125-BD67-47AF-E29ED6C78003}"/>
              </a:ext>
            </a:extLst>
          </p:cNvPr>
          <p:cNvSpPr/>
          <p:nvPr/>
        </p:nvSpPr>
        <p:spPr>
          <a:xfrm>
            <a:off x="668436" y="593882"/>
            <a:ext cx="10855128" cy="5670233"/>
          </a:xfrm>
          <a:prstGeom prst="rect">
            <a:avLst/>
          </a:prstGeom>
          <a:solidFill>
            <a:srgbClr val="776854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987FD12-FFB6-2CD1-9153-FEA0F4AEB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1126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DINPro-Black" panose="02000503030000020004" pitchFamily="50" charset="0"/>
              </a:rPr>
              <a:t>MERCI DE VOTRE ATTENTION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4C5B86-8117-945D-2D62-C516FA375D05}"/>
              </a:ext>
            </a:extLst>
          </p:cNvPr>
          <p:cNvSpPr/>
          <p:nvPr/>
        </p:nvSpPr>
        <p:spPr>
          <a:xfrm>
            <a:off x="6368142" y="4383121"/>
            <a:ext cx="5858693" cy="1474561"/>
          </a:xfrm>
          <a:prstGeom prst="rect">
            <a:avLst/>
          </a:prstGeom>
          <a:solidFill>
            <a:srgbClr val="97BE0D"/>
          </a:solidFill>
          <a:ln>
            <a:solidFill>
              <a:srgbClr val="97BE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A912D34-603A-71BA-1A44-8EA13DE72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53" y="4623246"/>
            <a:ext cx="1209297" cy="994311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B9E7385C-93C7-982F-5B7B-6E0F506427AE}"/>
              </a:ext>
            </a:extLst>
          </p:cNvPr>
          <p:cNvSpPr txBox="1">
            <a:spLocks/>
          </p:cNvSpPr>
          <p:nvPr/>
        </p:nvSpPr>
        <p:spPr>
          <a:xfrm>
            <a:off x="8120743" y="4563639"/>
            <a:ext cx="3879071" cy="111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fr-FR" sz="1800" b="1" dirty="0">
                <a:solidFill>
                  <a:schemeClr val="bg1"/>
                </a:solidFill>
                <a:latin typeface="DINPro-Regular" panose="02000503030000020004" pitchFamily="50" charset="0"/>
              </a:rPr>
              <a:t>L’équipe Bois des Alpes</a:t>
            </a:r>
            <a:br>
              <a:rPr lang="fr-FR" sz="1800" b="1" dirty="0">
                <a:solidFill>
                  <a:schemeClr val="bg1"/>
                </a:solidFill>
                <a:latin typeface="DINPro-Regular" panose="02000503030000020004" pitchFamily="50" charset="0"/>
              </a:rPr>
            </a:br>
            <a:r>
              <a:rPr lang="fr-FR" sz="1800" dirty="0">
                <a:solidFill>
                  <a:schemeClr val="bg1"/>
                </a:solidFill>
                <a:latin typeface="DINPro-Regular" panose="02000503030000020004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bda@boisdesalpes.net</a:t>
            </a:r>
            <a:br>
              <a:rPr lang="fr-FR" sz="1800" dirty="0">
                <a:solidFill>
                  <a:schemeClr val="bg1"/>
                </a:solidFill>
                <a:latin typeface="DINPro-Regular" panose="02000503030000020004" pitchFamily="50" charset="0"/>
              </a:rPr>
            </a:br>
            <a:r>
              <a:rPr lang="fr-FR" sz="1800" dirty="0">
                <a:solidFill>
                  <a:schemeClr val="bg1"/>
                </a:solidFill>
                <a:latin typeface="DINPro-Regular" panose="02000503030000020004" pitchFamily="50" charset="0"/>
              </a:rPr>
              <a:t>06 70 63 28 03</a:t>
            </a:r>
          </a:p>
          <a:p>
            <a:endParaRPr lang="fr-FR" sz="2000" dirty="0">
              <a:solidFill>
                <a:schemeClr val="bg1"/>
              </a:solidFill>
              <a:latin typeface="DINPro-Regular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9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DACA3-D92C-1A5B-C1DA-1BC49D4EB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DEFBAF-CBDC-CFEF-76C3-A4B8FF861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Assemblée Générale statutaire</a:t>
            </a:r>
          </a:p>
          <a:p>
            <a:pPr lvl="1"/>
            <a:r>
              <a:rPr lang="fr-FR" dirty="0"/>
              <a:t>Mot d’accueil de l’Assemblée</a:t>
            </a:r>
          </a:p>
          <a:p>
            <a:pPr lvl="1"/>
            <a:r>
              <a:rPr lang="fr-FR" dirty="0"/>
              <a:t>Rapport moral de la Présidente</a:t>
            </a:r>
          </a:p>
          <a:p>
            <a:pPr lvl="1"/>
            <a:r>
              <a:rPr lang="fr-FR" dirty="0"/>
              <a:t>Rapport d’activité</a:t>
            </a:r>
          </a:p>
          <a:p>
            <a:pPr lvl="1"/>
            <a:r>
              <a:rPr lang="fr-FR" dirty="0"/>
              <a:t>Rapport financier : validation des comptes</a:t>
            </a:r>
          </a:p>
          <a:p>
            <a:pPr lvl="1"/>
            <a:r>
              <a:rPr lang="fr-FR" dirty="0"/>
              <a:t>Election des membres du Conseil d’Administration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Interventions</a:t>
            </a:r>
          </a:p>
          <a:p>
            <a:pPr lvl="1"/>
            <a:r>
              <a:rPr lang="fr-FR" dirty="0"/>
              <a:t>Service aux entreprises : L’outil de traçabilité Bois des Alpes</a:t>
            </a:r>
            <a:br>
              <a:rPr lang="fr-FR" dirty="0"/>
            </a:br>
            <a:r>
              <a:rPr lang="fr-FR" sz="2000" i="1" dirty="0"/>
              <a:t>par Fabio PESCE de FORTEA Consulting et Philippe BAVEREY de Bois des Alpes</a:t>
            </a:r>
          </a:p>
          <a:p>
            <a:pPr lvl="1"/>
            <a:r>
              <a:rPr lang="fr-FR" dirty="0"/>
              <a:t>Projet entrepreneurial :  Alpes Bois Collage</a:t>
            </a:r>
            <a:br>
              <a:rPr lang="fr-FR" dirty="0"/>
            </a:br>
            <a:r>
              <a:rPr lang="fr-FR" sz="2000" i="1" dirty="0"/>
              <a:t>par Franck FAURE-BRAC de Alpes Méditerranée Charpente</a:t>
            </a:r>
            <a:endParaRPr lang="fr-FR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319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0BE187-76B5-7F15-23F3-161851F2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Rapport moral de la Présidente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F54EA4-E2F5-D62C-1543-0F81D5331E4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Intervention de Patricia Morhet-Richaud, Présidente</a:t>
            </a:r>
          </a:p>
        </p:txBody>
      </p:sp>
    </p:spTree>
    <p:extLst>
      <p:ext uri="{BB962C8B-B14F-4D97-AF65-F5344CB8AC3E}">
        <p14:creationId xmlns:p14="http://schemas.microsoft.com/office/powerpoint/2010/main" val="188893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678997-D82A-4C18-B837-136DC34D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A2A6-56E2-4F88-831D-0D8BB61E33FC}" type="slidenum">
              <a:rPr lang="fr-FR" smtClean="0"/>
              <a:t>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E2D721-D9A5-33DC-FB1A-664454C2BEA0}"/>
              </a:ext>
            </a:extLst>
          </p:cNvPr>
          <p:cNvSpPr txBox="1"/>
          <p:nvPr/>
        </p:nvSpPr>
        <p:spPr>
          <a:xfrm>
            <a:off x="868680" y="1397674"/>
            <a:ext cx="82346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/>
          </a:p>
          <a:p>
            <a:r>
              <a:rPr lang="fr-FR" sz="2400" b="1" dirty="0"/>
              <a:t>Traçabilité</a:t>
            </a:r>
          </a:p>
          <a:p>
            <a:endParaRPr lang="fr-FR" dirty="0"/>
          </a:p>
          <a:p>
            <a:r>
              <a:rPr lang="fr-FR" dirty="0"/>
              <a:t>Information-formation auprès des salariés BDA pour accompagner les entreprises dans leur utilisation de la base de données</a:t>
            </a:r>
          </a:p>
          <a:p>
            <a:endParaRPr lang="fr-FR" dirty="0"/>
          </a:p>
          <a:p>
            <a:r>
              <a:rPr lang="fr-FR" dirty="0"/>
              <a:t>Comparaison de l’outil BDA avec le nouvel outil en développement de nos partenaires (BTMC et BDP)</a:t>
            </a:r>
          </a:p>
          <a:p>
            <a:endParaRPr lang="fr-FR" dirty="0"/>
          </a:p>
          <a:p>
            <a:r>
              <a:rPr lang="fr-FR" dirty="0"/>
              <a:t>Mise à jour de la base de données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BBCE329-6580-6F09-406F-A25F963E6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d’activité</a:t>
            </a:r>
          </a:p>
        </p:txBody>
      </p:sp>
    </p:spTree>
    <p:extLst>
      <p:ext uri="{BB962C8B-B14F-4D97-AF65-F5344CB8AC3E}">
        <p14:creationId xmlns:p14="http://schemas.microsoft.com/office/powerpoint/2010/main" val="91703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12AE66-5EFF-4AD0-879B-7B87EE04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462" y="-108317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94C01F"/>
                </a:solidFill>
                <a:latin typeface="+mn-lt"/>
              </a:rPr>
              <a:t>Rapport d’activités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678997-D82A-4C18-B837-136DC34D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A2A6-56E2-4F88-831D-0D8BB61E33FC}" type="slidenum">
              <a:rPr lang="fr-FR" smtClean="0"/>
              <a:t>5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E2D721-D9A5-33DC-FB1A-664454C2BEA0}"/>
              </a:ext>
            </a:extLst>
          </p:cNvPr>
          <p:cNvSpPr txBox="1"/>
          <p:nvPr/>
        </p:nvSpPr>
        <p:spPr>
          <a:xfrm>
            <a:off x="838200" y="1217246"/>
            <a:ext cx="8986520" cy="10046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Accompagnement des entreprises</a:t>
            </a:r>
          </a:p>
          <a:p>
            <a:r>
              <a:rPr lang="fr-FR" sz="2400" b="1" dirty="0"/>
              <a:t>Les faits marquants </a:t>
            </a:r>
          </a:p>
          <a:p>
            <a:endParaRPr lang="fr-FR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solidFill>
                  <a:srgbClr val="000000"/>
                </a:solidFill>
                <a:effectLst/>
                <a:latin typeface="DINPro-Light"/>
                <a:ea typeface="Calibri" panose="020F0502020204030204" pitchFamily="34" charset="0"/>
                <a:cs typeface="Times New Roman" panose="02020603050405020304" pitchFamily="18" charset="0"/>
              </a:rPr>
              <a:t>Journée Bois des Alpes ™ à l’adresse des entreprises certifiées et non certifiées du sud du massif Alpin qui s’est déroulée chez l’entreprise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DINPro-Light"/>
                <a:ea typeface="Calibri" panose="020F0502020204030204" pitchFamily="34" charset="0"/>
                <a:cs typeface="Times New Roman" panose="02020603050405020304" pitchFamily="18" charset="0"/>
              </a:rPr>
              <a:t>Dautremer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DINPro-Light"/>
                <a:ea typeface="Calibri" panose="020F0502020204030204" pitchFamily="34" charset="0"/>
                <a:cs typeface="Times New Roman" panose="02020603050405020304" pitchFamily="18" charset="0"/>
              </a:rPr>
              <a:t> à Gap. Format : Information le matin et visite d’un bâtiment démonstrateur l’après-midi [Territoire d’Énergie des Hautes-Alpes à Chorges]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solidFill>
                  <a:srgbClr val="000000"/>
                </a:solidFill>
                <a:effectLst/>
                <a:latin typeface="DINPro-Light"/>
                <a:ea typeface="Calibri" panose="020F0502020204030204" pitchFamily="34" charset="0"/>
                <a:cs typeface="Times New Roman" panose="02020603050405020304" pitchFamily="18" charset="0"/>
              </a:rPr>
              <a:t>Nous avons eu l’opportunité de participer à plusieurs évènements pour faire connaître et promouvoir Bois des Alpes : à l’événement annuel organisé par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DINPro-Light"/>
                <a:ea typeface="Calibri" panose="020F0502020204030204" pitchFamily="34" charset="0"/>
                <a:cs typeface="Times New Roman" panose="02020603050405020304" pitchFamily="18" charset="0"/>
              </a:rPr>
              <a:t>Fibois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DINPro-Light"/>
                <a:ea typeface="Calibri" panose="020F0502020204030204" pitchFamily="34" charset="0"/>
                <a:cs typeface="Times New Roman" panose="02020603050405020304" pitchFamily="18" charset="0"/>
              </a:rPr>
              <a:t> Sud du 13/12/2022 « De la forêt à la construction bois » qui a eu lieu à Sophia-Antipolis dans le 06.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solidFill>
                  <a:srgbClr val="000000"/>
                </a:solidFill>
                <a:effectLst/>
                <a:latin typeface="DINPro-Light"/>
                <a:ea typeface="Calibri" panose="020F0502020204030204" pitchFamily="34" charset="0"/>
                <a:cs typeface="Times New Roman" panose="02020603050405020304" pitchFamily="18" charset="0"/>
              </a:rPr>
              <a:t>Enfin, parce que Bois des Alpes impose aussi à une entreprise d’être certifiée PEFC, nous avons travaillé activement avec PEFC France à développer des argumentaires communs, utilisables par les entreprises pour se démarquer, fortes des garanties apportées par les deux démarches.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solidFill>
                  <a:srgbClr val="000000"/>
                </a:solidFill>
                <a:effectLst/>
                <a:latin typeface="DINPro-Light"/>
                <a:ea typeface="Calibri" panose="020F0502020204030204" pitchFamily="34" charset="0"/>
                <a:cs typeface="Times New Roman" panose="02020603050405020304" pitchFamily="18" charset="0"/>
              </a:rPr>
              <a:t>En 2022, 19 [dix-neuf] nouvelles entreprises ont rejoint la certification, gage de reconnaissance et d’appartenance aux valeurs et mode opératoire que promeuvent Bois des Alpes™.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solidFill>
                <a:srgbClr val="000000"/>
              </a:solidFill>
              <a:effectLst/>
              <a:latin typeface="DINPro-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fr-FR" dirty="0"/>
            </a:br>
            <a:r>
              <a:rPr lang="fr-FR" dirty="0"/>
              <a:t>Evènements pour faire connaître la certification : six, de Paris à Marseille</a:t>
            </a:r>
          </a:p>
          <a:p>
            <a:endParaRPr lang="fr-FR" dirty="0"/>
          </a:p>
          <a:p>
            <a:r>
              <a:rPr lang="fr-FR" dirty="0"/>
              <a:t>Développement du référentiel et de la marque : veille sur la question juridique, et remontée d’informations à la Commission Européenne, communication avec le COFRAC.</a:t>
            </a:r>
          </a:p>
          <a:p>
            <a:endParaRPr lang="fr-FR" dirty="0"/>
          </a:p>
          <a:p>
            <a:r>
              <a:rPr lang="fr-FR" dirty="0"/>
              <a:t>Partenariat avec PEFC : documents communs en cours d’édition, notamment pour aider les entreprises à promouvoir leur double certification.</a:t>
            </a:r>
          </a:p>
          <a:p>
            <a:r>
              <a:rPr lang="fr-FR" dirty="0"/>
              <a:t>Accompagnement de la mission de prescription de Fibois AURA auprès des entreprises de la région.</a:t>
            </a:r>
          </a:p>
          <a:p>
            <a:endParaRPr lang="fr-FR" dirty="0"/>
          </a:p>
          <a:p>
            <a:r>
              <a:rPr lang="fr-FR" dirty="0"/>
              <a:t>Huit nouvelles entreprises certifiées. Augmentation du nombre de certifiés : 6 (8 arrivées, 2 départs).</a:t>
            </a:r>
            <a:br>
              <a:rPr lang="fr-FR" dirty="0"/>
            </a:br>
            <a:r>
              <a:rPr lang="fr-FR" dirty="0"/>
              <a:t>Décembre 2021 : 64 entreprises certifiées</a:t>
            </a:r>
          </a:p>
        </p:txBody>
      </p:sp>
    </p:spTree>
    <p:extLst>
      <p:ext uri="{BB962C8B-B14F-4D97-AF65-F5344CB8AC3E}">
        <p14:creationId xmlns:p14="http://schemas.microsoft.com/office/powerpoint/2010/main" val="19187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12AE66-5EFF-4AD0-879B-7B87EE04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462" y="-108317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94C01F"/>
                </a:solidFill>
                <a:latin typeface="+mn-lt"/>
              </a:rPr>
              <a:t>Rapport d’activités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678997-D82A-4C18-B837-136DC34D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A2A6-56E2-4F88-831D-0D8BB61E33FC}" type="slidenum">
              <a:rPr lang="fr-FR" smtClean="0"/>
              <a:t>6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E2D721-D9A5-33DC-FB1A-664454C2BEA0}"/>
              </a:ext>
            </a:extLst>
          </p:cNvPr>
          <p:cNvSpPr txBox="1"/>
          <p:nvPr/>
        </p:nvSpPr>
        <p:spPr>
          <a:xfrm>
            <a:off x="838200" y="1217246"/>
            <a:ext cx="7975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Prescription de la certification</a:t>
            </a:r>
          </a:p>
          <a:p>
            <a:endParaRPr lang="fr-FR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solidFill>
                  <a:srgbClr val="000000"/>
                </a:solidFill>
                <a:effectLst/>
                <a:latin typeface="DINPro-Light"/>
                <a:ea typeface="Calibri" panose="020F0502020204030204" pitchFamily="34" charset="0"/>
                <a:cs typeface="Times New Roman" panose="02020603050405020304" pitchFamily="18" charset="0"/>
              </a:rPr>
              <a:t>La prescription passe aussi, de notre point de vue par le travail collaboratif avec nos partenaires, principalement des Communes Forestières et de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DINPro-Light"/>
                <a:ea typeface="Calibri" panose="020F0502020204030204" pitchFamily="34" charset="0"/>
                <a:cs typeface="Times New Roman" panose="02020603050405020304" pitchFamily="18" charset="0"/>
              </a:rPr>
              <a:t>Fibois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DINPro-Light"/>
                <a:ea typeface="Calibri" panose="020F0502020204030204" pitchFamily="34" charset="0"/>
                <a:cs typeface="Times New Roman" panose="02020603050405020304" pitchFamily="18" charset="0"/>
              </a:rPr>
              <a:t> dans les deux régions, afin d’apporter des solutions adaptées à leurs interlocuteurs, ou de faire part des besoins des maîtres d’ouvrage aux entreprises certifiées.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solidFill>
                  <a:srgbClr val="000000"/>
                </a:solidFill>
                <a:effectLst/>
                <a:latin typeface="DINPro-Light"/>
                <a:ea typeface="Calibri" panose="020F0502020204030204" pitchFamily="34" charset="0"/>
                <a:cs typeface="Times New Roman" panose="02020603050405020304" pitchFamily="18" charset="0"/>
              </a:rPr>
              <a:t>Grâce à ça, ce sont plus de trente-cinq projets de construction qui ont été transmis aux entreprises certifiées parce qu’ils faisaient référence à Bois des Alpes. Le décompte total des projets réalisés en Bois des Alpes, actualisé à fin 2022, fais-lui état de plus de 200 réalisations en Bois des Alpes dans et à proximité du massif alpin (périmètre étendu), en tenant compte des constructions individuelles.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solidFill>
                  <a:srgbClr val="000000"/>
                </a:solidFill>
                <a:effectLst/>
                <a:latin typeface="DINPro-Light"/>
                <a:ea typeface="Calibri" panose="020F0502020204030204" pitchFamily="34" charset="0"/>
                <a:cs typeface="Times New Roman" panose="02020603050405020304" pitchFamily="18" charset="0"/>
              </a:rPr>
              <a:t>Actions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solidFill>
                  <a:srgbClr val="000000"/>
                </a:solidFill>
                <a:effectLst/>
                <a:latin typeface="DINPro-Light"/>
                <a:ea typeface="Calibri" panose="020F0502020204030204" pitchFamily="34" charset="0"/>
                <a:cs typeface="Times New Roman" panose="02020603050405020304" pitchFamily="18" charset="0"/>
              </a:rPr>
              <a:t>- Prescription a la maîtrise d’ouvrage public, en appui aux Communes Forestières </a:t>
            </a:r>
            <a:r>
              <a:rPr lang="fr-FR" kern="100" dirty="0">
                <a:solidFill>
                  <a:srgbClr val="000000"/>
                </a:solidFill>
                <a:latin typeface="DINPro-Light"/>
                <a:ea typeface="Calibri" panose="020F0502020204030204" pitchFamily="34" charset="0"/>
                <a:cs typeface="Times New Roman" panose="02020603050405020304" pitchFamily="18" charset="0"/>
              </a:rPr>
              <a:t>quand le besoin s’en fait sentir.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solidFill>
                  <a:srgbClr val="000000"/>
                </a:solidFill>
                <a:effectLst/>
                <a:latin typeface="DINPro-Light"/>
                <a:ea typeface="Calibri" panose="020F0502020204030204" pitchFamily="34" charset="0"/>
                <a:cs typeface="Times New Roman" panose="02020603050405020304" pitchFamily="18" charset="0"/>
              </a:rPr>
              <a:t>- Prescription à la maîtrise d’ouvrage privée, et « parapublique » comme les bailleurs sociaux et les promoteurs.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593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569541-6131-ED30-F1E6-933CAD37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Communication</a:t>
            </a:r>
          </a:p>
        </p:txBody>
      </p:sp>
      <p:pic>
        <p:nvPicPr>
          <p:cNvPr id="49" name="Espace réservé du contenu 48">
            <a:extLst>
              <a:ext uri="{FF2B5EF4-FFF2-40B4-BE49-F238E27FC236}">
                <a16:creationId xmlns:a16="http://schemas.microsoft.com/office/drawing/2014/main" id="{0B204B22-A83A-D95C-E721-8C0870018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97" t="25613" r="54207" b="14600"/>
          <a:stretch/>
        </p:blipFill>
        <p:spPr>
          <a:xfrm>
            <a:off x="588775" y="2508098"/>
            <a:ext cx="2494894" cy="2986392"/>
          </a:xfrm>
        </p:spPr>
      </p:pic>
      <p:sp>
        <p:nvSpPr>
          <p:cNvPr id="52" name="Espace réservé du contenu 2">
            <a:extLst>
              <a:ext uri="{FF2B5EF4-FFF2-40B4-BE49-F238E27FC236}">
                <a16:creationId xmlns:a16="http://schemas.microsoft.com/office/drawing/2014/main" id="{485EB4C5-B662-7490-B948-85A0522D57A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2C8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B6A58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Réseaux sociaux</a:t>
            </a: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76BEF093-B8A9-084C-AD27-643C4D8646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32" t="28369" r="54412" b="23121"/>
          <a:stretch/>
        </p:blipFill>
        <p:spPr>
          <a:xfrm>
            <a:off x="6806368" y="3083317"/>
            <a:ext cx="2434909" cy="2411173"/>
          </a:xfrm>
          <a:prstGeom prst="rect">
            <a:avLst/>
          </a:prstGeom>
        </p:spPr>
      </p:pic>
      <p:pic>
        <p:nvPicPr>
          <p:cNvPr id="55" name="Espace réservé du contenu 48">
            <a:extLst>
              <a:ext uri="{FF2B5EF4-FFF2-40B4-BE49-F238E27FC236}">
                <a16:creationId xmlns:a16="http://schemas.microsoft.com/office/drawing/2014/main" id="{1D92A1AB-38AA-2DBC-C0E6-FE1B9103A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16" t="24834" r="3285" b="12652"/>
          <a:stretch/>
        </p:blipFill>
        <p:spPr>
          <a:xfrm>
            <a:off x="3177952" y="2508097"/>
            <a:ext cx="3534133" cy="3122579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CD3A6308-8AD6-4C86-EB10-6A3EBE0D0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03" t="28564" r="15441" b="22926"/>
          <a:stretch/>
        </p:blipFill>
        <p:spPr>
          <a:xfrm>
            <a:off x="9246640" y="3083316"/>
            <a:ext cx="2434909" cy="241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8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847636-8D6F-EC04-6619-F7444041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BA82CE-3345-6DFE-13A9-AC32C96BD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2A4A7564-14F4-9DD5-BD50-19F109C07C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 b="4791"/>
          <a:stretch/>
        </p:blipFill>
        <p:spPr bwMode="auto">
          <a:xfrm>
            <a:off x="601128" y="1872233"/>
            <a:ext cx="10989744" cy="46206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5610575-CD9C-C3B5-BC11-5F934FEE08B0}"/>
              </a:ext>
            </a:extLst>
          </p:cNvPr>
          <p:cNvSpPr txBox="1">
            <a:spLocks/>
          </p:cNvSpPr>
          <p:nvPr/>
        </p:nvSpPr>
        <p:spPr>
          <a:xfrm>
            <a:off x="912778" y="132627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2C83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B6A58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Réseaux sociaux : Focus abonnés LinkedIn</a:t>
            </a:r>
          </a:p>
        </p:txBody>
      </p:sp>
    </p:spTree>
    <p:extLst>
      <p:ext uri="{BB962C8B-B14F-4D97-AF65-F5344CB8AC3E}">
        <p14:creationId xmlns:p14="http://schemas.microsoft.com/office/powerpoint/2010/main" val="406142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4EB-BC77-6F54-6B53-D65B437F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0BD4CE-D5DA-FE29-1A22-3BF0C5BA8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Newsletter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031BB53-1B55-E9F1-457F-3B64811BA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22" t="37872" r="32899" b="19433"/>
          <a:stretch/>
        </p:blipFill>
        <p:spPr>
          <a:xfrm>
            <a:off x="2636196" y="2597284"/>
            <a:ext cx="5544766" cy="29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353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1022</Words>
  <Application>Microsoft Office PowerPoint</Application>
  <PresentationFormat>Grand écran</PresentationFormat>
  <Paragraphs>109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</vt:lpstr>
      <vt:lpstr>Calibri</vt:lpstr>
      <vt:lpstr>DINPro-Black</vt:lpstr>
      <vt:lpstr>DINPro-Light</vt:lpstr>
      <vt:lpstr>DINPro-Medium</vt:lpstr>
      <vt:lpstr>DINPro-Regular</vt:lpstr>
      <vt:lpstr>Gill Sans MT</vt:lpstr>
      <vt:lpstr>Gill Sans Std</vt:lpstr>
      <vt:lpstr>Thème Office</vt:lpstr>
      <vt:lpstr>Assemblée Générale 2023</vt:lpstr>
      <vt:lpstr>Ordre du Jour</vt:lpstr>
      <vt:lpstr>Le Rapport moral de la Présidente</vt:lpstr>
      <vt:lpstr>Rapport d’activité</vt:lpstr>
      <vt:lpstr>Rapport d’activités</vt:lpstr>
      <vt:lpstr>Rapport d’activités</vt:lpstr>
      <vt:lpstr>Communication</vt:lpstr>
      <vt:lpstr>Communication</vt:lpstr>
      <vt:lpstr>Communication</vt:lpstr>
      <vt:lpstr>Communication</vt:lpstr>
      <vt:lpstr>Rapport financier</vt:lpstr>
      <vt:lpstr>Vote</vt:lpstr>
      <vt:lpstr>Renouvellement des membres du Conseil d’Administration</vt:lpstr>
      <vt:lpstr>Renouvellement des membres du Conseil d’Administration</vt:lpstr>
      <vt:lpstr>Renouvellement des membres du Conseil d’Administration</vt:lpstr>
      <vt:lpstr>Rappel des cotisations et redevances</vt:lpstr>
      <vt:lpstr>Présentation PowerPoint</vt:lpstr>
      <vt:lpstr>Rappel des cotisations et redevances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Océane  BUFORN</dc:creator>
  <cp:lastModifiedBy>Wiam Hamia</cp:lastModifiedBy>
  <cp:revision>12</cp:revision>
  <dcterms:created xsi:type="dcterms:W3CDTF">2023-03-27T14:20:36Z</dcterms:created>
  <dcterms:modified xsi:type="dcterms:W3CDTF">2023-05-17T12:27:33Z</dcterms:modified>
</cp:coreProperties>
</file>